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49"/>
  </p:notesMasterIdLst>
  <p:sldIdLst>
    <p:sldId id="304" r:id="rId2"/>
    <p:sldId id="257" r:id="rId3"/>
    <p:sldId id="266" r:id="rId4"/>
    <p:sldId id="267" r:id="rId5"/>
    <p:sldId id="297" r:id="rId6"/>
    <p:sldId id="258" r:id="rId7"/>
    <p:sldId id="269" r:id="rId8"/>
    <p:sldId id="270" r:id="rId9"/>
    <p:sldId id="298" r:id="rId10"/>
    <p:sldId id="259" r:id="rId11"/>
    <p:sldId id="268" r:id="rId12"/>
    <p:sldId id="271" r:id="rId13"/>
    <p:sldId id="272" r:id="rId14"/>
    <p:sldId id="299" r:id="rId15"/>
    <p:sldId id="273" r:id="rId16"/>
    <p:sldId id="274" r:id="rId17"/>
    <p:sldId id="300" r:id="rId18"/>
    <p:sldId id="301" r:id="rId19"/>
    <p:sldId id="261" r:id="rId20"/>
    <p:sldId id="260" r:id="rId21"/>
    <p:sldId id="275" r:id="rId22"/>
    <p:sldId id="276" r:id="rId23"/>
    <p:sldId id="262" r:id="rId24"/>
    <p:sldId id="277" r:id="rId25"/>
    <p:sldId id="278" r:id="rId26"/>
    <p:sldId id="302" r:id="rId27"/>
    <p:sldId id="263" r:id="rId28"/>
    <p:sldId id="279" r:id="rId29"/>
    <p:sldId id="280" r:id="rId30"/>
    <p:sldId id="303" r:id="rId31"/>
    <p:sldId id="264" r:id="rId32"/>
    <p:sldId id="281" r:id="rId33"/>
    <p:sldId id="265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5" r:id="rId45"/>
    <p:sldId id="282" r:id="rId46"/>
    <p:sldId id="296" r:id="rId47"/>
    <p:sldId id="294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Rage Italic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985F4-A1B5-41CB-8E03-844C17470C55}" type="datetimeFigureOut">
              <a:rPr lang="en-US" smtClean="0"/>
              <a:pPr/>
              <a:t>10/2/13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68B66-19E2-4A49-9630-754697DA6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8B66-19E2-4A49-9630-754697DA633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F381F-2E6D-4A88-9EB9-1CA104BE2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95D85-EE89-4504-87BF-C77161190D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79C3-1126-4C1C-B044-D27721143D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AD4187-CE9C-4FAD-B0EA-98C93E148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7AAC4-06D0-47AE-B7A6-9D11F657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8B44F-DDDC-4D5A-99D6-AFBCD90CF5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E9CA1-67FB-47F3-A4D8-D89D2E28BB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BCE1B-8D19-45A9-9573-026A46A23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AEF07-50CD-430B-B834-FA9F2F492A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F19D5-D148-423A-942E-1595DA9F58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CA3D3-5815-451A-B896-C629864C5C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93EC2-039A-4256-AA27-719F852132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2647C5A-96EC-43A2-9667-812E161928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5400" b="1" dirty="0" smtClean="0">
                <a:latin typeface="Helvetica"/>
                <a:cs typeface="Helvetica"/>
              </a:rPr>
              <a:t>THE PRINCIPLES OF ART</a:t>
            </a:r>
            <a:endParaRPr lang="en-US" sz="54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1371600"/>
            <a:ext cx="3657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BALANCE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EMPHASIS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MOVEMENT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PATTERN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PROPORTION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RHYTHM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UNITY</a:t>
            </a:r>
          </a:p>
          <a:p>
            <a:pPr>
              <a:buFont typeface="Arial"/>
              <a:buChar char="•"/>
            </a:pPr>
            <a:r>
              <a:rPr lang="en-US" sz="3800" b="1" dirty="0" smtClean="0">
                <a:solidFill>
                  <a:srgbClr val="FF0000"/>
                </a:solidFill>
                <a:latin typeface="Helvetica"/>
                <a:cs typeface="Helvetica"/>
              </a:rPr>
              <a:t>VARIETY</a:t>
            </a:r>
            <a:endParaRPr lang="en-US" sz="3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Miro_Constellation,AwakeningEarlyMor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754"/>
            <a:ext cx="4648200" cy="5712246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172200" cy="9906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Jacob Lawrence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914400"/>
            <a:ext cx="7002517" cy="46863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371600" y="457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5300" b="1" dirty="0">
                <a:solidFill>
                  <a:srgbClr val="FF0000"/>
                </a:solidFill>
                <a:latin typeface="Showcard Gothic" pitchFamily="82" charset="0"/>
              </a:rPr>
              <a:t>Unity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Unity is the feeling that everything in the work of art works together and looks like it fits.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5125" grpId="0" animBg="1"/>
      <p:bldP spid="5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781800" cy="7620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Egyptian Hieroglyphics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82" y="914400"/>
            <a:ext cx="8016617" cy="573633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609600"/>
            <a:ext cx="2514600" cy="2514600"/>
          </a:xfrm>
        </p:spPr>
        <p:txBody>
          <a:bodyPr/>
          <a:lstStyle/>
          <a:p>
            <a:r>
              <a:rPr lang="en-US" sz="7200" b="1" dirty="0">
                <a:latin typeface="Rage Italic" pitchFamily="66" charset="0"/>
              </a:rPr>
              <a:t>Paul Klee</a:t>
            </a:r>
          </a:p>
        </p:txBody>
      </p:sp>
      <p:pic>
        <p:nvPicPr>
          <p:cNvPr id="17415" name="Picture 7" descr="klee_unit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7120"/>
            <a:ext cx="6096000" cy="6830880"/>
          </a:xfrm>
          <a:noFill/>
          <a:ln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pPr algn="r"/>
            <a:r>
              <a:rPr lang="en-US" sz="5900" b="1" dirty="0">
                <a:latin typeface="Rage Italic" pitchFamily="66" charset="0"/>
              </a:rPr>
              <a:t>Louise Nevelson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3611"/>
            <a:ext cx="7239000" cy="576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5562600" cy="990600"/>
          </a:xfrm>
        </p:spPr>
        <p:txBody>
          <a:bodyPr/>
          <a:lstStyle/>
          <a:p>
            <a:r>
              <a:rPr lang="en-US" sz="5000" b="1" dirty="0">
                <a:latin typeface="Rage Italic" pitchFamily="66" charset="0"/>
              </a:rPr>
              <a:t>Georgia O’Keeffe</a:t>
            </a:r>
          </a:p>
        </p:txBody>
      </p:sp>
      <p:pic>
        <p:nvPicPr>
          <p:cNvPr id="54281" name="Picture 9" descr="okeeg01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143000"/>
            <a:ext cx="5943600" cy="4306956"/>
          </a:xfrm>
          <a:noFill/>
          <a:ln w="57150" cmpd="thickThin">
            <a:solidFill>
              <a:srgbClr val="000000"/>
            </a:solidFill>
          </a:ln>
        </p:spPr>
      </p:pic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248400" y="44196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5400" b="1" dirty="0">
                <a:solidFill>
                  <a:srgbClr val="FF0000"/>
                </a:solidFill>
                <a:latin typeface="Showcard Gothic" pitchFamily="82" charset="0"/>
              </a:rPr>
              <a:t>Balance</a:t>
            </a: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304800" y="5791200"/>
            <a:ext cx="8534400" cy="9159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Formal Balance</a:t>
            </a:r>
            <a:r>
              <a:rPr lang="en-US" sz="1800">
                <a:latin typeface="Arial" charset="0"/>
              </a:rPr>
              <a:t> usually is achieved by the artist placing objects in the work in a </a:t>
            </a:r>
            <a:r>
              <a:rPr lang="en-US" sz="1800" b="1">
                <a:latin typeface="Arial" charset="0"/>
              </a:rPr>
              <a:t>symmetrical</a:t>
            </a:r>
            <a:r>
              <a:rPr lang="en-US" sz="1800">
                <a:latin typeface="Arial" charset="0"/>
              </a:rPr>
              <a:t> or equal-sided arrangement. Informal Balance is created when an asymmetrical layout is used. Radial Balance occurs within a circle design.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82" grpId="0"/>
      <p:bldP spid="54283" grpId="0" animBg="1"/>
      <p:bldP spid="542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609600"/>
            <a:ext cx="3505200" cy="2514600"/>
          </a:xfrm>
        </p:spPr>
        <p:txBody>
          <a:bodyPr/>
          <a:lstStyle/>
          <a:p>
            <a:r>
              <a:rPr lang="en-US" sz="6400" b="1" dirty="0" err="1">
                <a:latin typeface="Rage Italic" pitchFamily="66" charset="0"/>
              </a:rPr>
              <a:t>Frida</a:t>
            </a:r>
            <a:r>
              <a:rPr lang="en-US" sz="6400" b="1" dirty="0">
                <a:latin typeface="Rage Italic" pitchFamily="66" charset="0"/>
              </a:rPr>
              <a:t> Kahlo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2062"/>
            <a:ext cx="5181600" cy="657353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67400" y="4648200"/>
            <a:ext cx="288801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rgbClr val="3366FF"/>
                </a:solidFill>
              </a:rPr>
              <a:t>asymmetrical</a:t>
            </a:r>
            <a:endParaRPr lang="en-US" sz="3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609600"/>
            <a:ext cx="3276600" cy="2438400"/>
          </a:xfrm>
        </p:spPr>
        <p:txBody>
          <a:bodyPr/>
          <a:lstStyle/>
          <a:p>
            <a:r>
              <a:rPr lang="en-US" sz="5700" b="1" dirty="0">
                <a:latin typeface="Rage Italic" pitchFamily="66" charset="0"/>
              </a:rPr>
              <a:t>Mark Rothko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r="4587" b="3847"/>
          <a:stretch>
            <a:fillRect/>
          </a:stretch>
        </p:blipFill>
        <p:spPr bwMode="auto">
          <a:xfrm>
            <a:off x="152400" y="160215"/>
            <a:ext cx="5105400" cy="654538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5181600"/>
            <a:ext cx="2743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3366FF"/>
                </a:solidFill>
              </a:rPr>
              <a:t>symmetrical</a:t>
            </a:r>
            <a:endParaRPr lang="en-US" sz="30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James Whistler</a:t>
            </a:r>
          </a:p>
        </p:txBody>
      </p:sp>
      <p:pic>
        <p:nvPicPr>
          <p:cNvPr id="56326" name="Picture 6" descr="moth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914400"/>
            <a:ext cx="6612043" cy="5745162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6858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Rose Window at Notre Dame</a:t>
            </a:r>
          </a:p>
        </p:txBody>
      </p:sp>
      <p:pic>
        <p:nvPicPr>
          <p:cNvPr id="58374" name="Picture 6" descr="T013783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990600"/>
            <a:ext cx="4257087" cy="5127495"/>
          </a:xfrm>
          <a:noFill/>
          <a:ln w="57150" cmpd="thickThin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33800" y="62116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66FF"/>
                </a:solidFill>
              </a:rPr>
              <a:t>radial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1066800"/>
            <a:ext cx="2286000" cy="1981200"/>
          </a:xfrm>
        </p:spPr>
        <p:txBody>
          <a:bodyPr/>
          <a:lstStyle/>
          <a:p>
            <a:r>
              <a:rPr lang="en-US" sz="3900" b="1" dirty="0">
                <a:latin typeface="Rage Italic" pitchFamily="66" charset="0"/>
              </a:rPr>
              <a:t>Andrew Wyeth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066800"/>
            <a:ext cx="6796983" cy="4441826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743200" y="0"/>
            <a:ext cx="342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5300" b="1" dirty="0">
                <a:solidFill>
                  <a:srgbClr val="FF0000"/>
                </a:solidFill>
                <a:latin typeface="Showcard Gothic" pitchFamily="82" charset="0"/>
              </a:rPr>
              <a:t>E</a:t>
            </a:r>
            <a:r>
              <a:rPr lang="en-US" sz="5300" b="1" dirty="0" smtClean="0">
                <a:solidFill>
                  <a:srgbClr val="FF0000"/>
                </a:solidFill>
                <a:latin typeface="Showcard Gothic" pitchFamily="82" charset="0"/>
              </a:rPr>
              <a:t>mphasis</a:t>
            </a:r>
            <a:endParaRPr lang="en-US" sz="5300" b="1" dirty="0">
              <a:solidFill>
                <a:srgbClr val="FF0000"/>
              </a:solidFill>
              <a:latin typeface="Showcard Gothic" pitchFamily="82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Emphasis is when the artist manipulates the Elements of Art so that your eye is drawn to a particular area.</a:t>
            </a:r>
            <a:r>
              <a:rPr lang="en-US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2" grpId="0"/>
      <p:bldP spid="7173" grpId="0" animBg="1"/>
      <p:bldP spid="71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0"/>
            <a:ext cx="3200400" cy="2590800"/>
          </a:xfrm>
        </p:spPr>
        <p:txBody>
          <a:bodyPr/>
          <a:lstStyle/>
          <a:p>
            <a:r>
              <a:rPr lang="en-US" sz="6400" b="1" dirty="0">
                <a:latin typeface="Rage Italic" pitchFamily="66" charset="0"/>
              </a:rPr>
              <a:t>Gustav Klimt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33"/>
            <a:ext cx="5562600" cy="557626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219200" y="434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6200" b="1" dirty="0">
                <a:solidFill>
                  <a:srgbClr val="FF0000"/>
                </a:solidFill>
                <a:latin typeface="Showcard Gothic" pitchFamily="82" charset="0"/>
              </a:rPr>
              <a:t>Pattern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Pattern</a:t>
            </a:r>
            <a:r>
              <a:rPr lang="en-US" sz="1800">
                <a:latin typeface="Arial" charset="0"/>
              </a:rPr>
              <a:t> means the repetition of an element (or elements) in a work.</a:t>
            </a:r>
          </a:p>
          <a:p>
            <a:r>
              <a:rPr lang="en-US" sz="1800">
                <a:latin typeface="Arial" charset="0"/>
              </a:rPr>
              <a:t>An artist achieves a pattern through the use of </a:t>
            </a:r>
            <a:r>
              <a:rPr lang="en-US" sz="1800" b="1">
                <a:latin typeface="Arial" charset="0"/>
              </a:rPr>
              <a:t>colors</a:t>
            </a:r>
            <a:r>
              <a:rPr lang="en-US" sz="1800">
                <a:latin typeface="Arial" charset="0"/>
              </a:rPr>
              <a:t>), </a:t>
            </a:r>
            <a:r>
              <a:rPr lang="en-US" sz="1800" b="1">
                <a:latin typeface="Arial" charset="0"/>
              </a:rPr>
              <a:t>lines</a:t>
            </a:r>
            <a:r>
              <a:rPr lang="en-US" sz="1800">
                <a:latin typeface="Arial" charset="0"/>
              </a:rPr>
              <a:t>, or </a:t>
            </a:r>
            <a:r>
              <a:rPr lang="en-US" sz="1800" b="1">
                <a:latin typeface="Arial" charset="0"/>
              </a:rPr>
              <a:t>shapes</a:t>
            </a:r>
            <a:r>
              <a:rPr lang="en-US" sz="1800">
                <a:latin typeface="Arial" charset="0"/>
              </a:rPr>
              <a:t> 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6" grpId="0"/>
      <p:bldP spid="3077" grpId="0" animBg="1"/>
      <p:bldP spid="30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4800600" cy="762000"/>
          </a:xfrm>
        </p:spPr>
        <p:txBody>
          <a:bodyPr/>
          <a:lstStyle/>
          <a:p>
            <a:pPr algn="r"/>
            <a:r>
              <a:rPr lang="en-US" b="1" dirty="0" smtClean="0">
                <a:latin typeface="Rage Italic" pitchFamily="66" charset="0"/>
              </a:rPr>
              <a:t>Francesco Goya</a:t>
            </a:r>
            <a:endParaRPr lang="en-US" b="1" dirty="0">
              <a:latin typeface="Rage Italic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543800" cy="586261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1600200"/>
            <a:ext cx="4343400" cy="2743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Rage Italic" pitchFamily="66" charset="0"/>
              </a:rPr>
              <a:t>Commemorative Bronze, </a:t>
            </a:r>
            <a:br>
              <a:rPr lang="en-US" dirty="0">
                <a:solidFill>
                  <a:schemeClr val="tx1"/>
                </a:solidFill>
                <a:latin typeface="Rage Italic" pitchFamily="66" charset="0"/>
              </a:rPr>
            </a:br>
            <a:r>
              <a:rPr lang="en-US" dirty="0">
                <a:solidFill>
                  <a:schemeClr val="tx1"/>
                </a:solidFill>
                <a:latin typeface="Rage Italic" pitchFamily="66" charset="0"/>
              </a:rPr>
              <a:t>Kingdom of Benin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9" name="Picture 5" descr="emphasis_beni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1000"/>
            <a:ext cx="4686300" cy="6248400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8382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Hokusai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r="1334"/>
          <a:stretch>
            <a:fillRect/>
          </a:stretch>
        </p:blipFill>
        <p:spPr bwMode="auto">
          <a:xfrm>
            <a:off x="120294" y="1066800"/>
            <a:ext cx="8871307" cy="561949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latin typeface="Rage Italic" pitchFamily="66" charset="0"/>
              </a:rPr>
              <a:t>Tom Otterness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810000" cy="539014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14800" y="4267200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7400" b="1" dirty="0">
                <a:solidFill>
                  <a:srgbClr val="FF0000"/>
                </a:solidFill>
                <a:latin typeface="Showcard Gothic" pitchFamily="82" charset="0"/>
              </a:rPr>
              <a:t>Proportion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Proportion refers to one piece of an object in relation to the rest of the object.</a:t>
            </a:r>
            <a:r>
              <a:rPr lang="en-US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6" grpId="0"/>
      <p:bldP spid="8197" grpId="0" animBg="1"/>
      <p:bldP spid="81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200400" cy="2743200"/>
          </a:xfrm>
        </p:spPr>
        <p:txBody>
          <a:bodyPr/>
          <a:lstStyle/>
          <a:p>
            <a:r>
              <a:rPr lang="en-US" sz="4600" b="1" dirty="0" err="1">
                <a:latin typeface="Rage Italic" pitchFamily="66" charset="0"/>
              </a:rPr>
              <a:t>Claes</a:t>
            </a:r>
            <a:r>
              <a:rPr lang="en-US" sz="4600" b="1" dirty="0">
                <a:latin typeface="Rage Italic" pitchFamily="66" charset="0"/>
              </a:rPr>
              <a:t> Oldenburg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0302"/>
            <a:ext cx="4343400" cy="662529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324600" cy="8382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Fernando </a:t>
            </a:r>
            <a:r>
              <a:rPr lang="en-US" b="1" dirty="0" err="1">
                <a:latin typeface="Rage Italic" pitchFamily="66" charset="0"/>
              </a:rPr>
              <a:t>Botero</a:t>
            </a:r>
            <a:endParaRPr lang="en-US" b="1" dirty="0">
              <a:latin typeface="Rage Italic" pitchFamily="66" charset="0"/>
            </a:endParaRPr>
          </a:p>
        </p:txBody>
      </p:sp>
      <p:pic>
        <p:nvPicPr>
          <p:cNvPr id="24581" name="Picture 5" descr="botero-Cuadrilla-de-Enanos-Torero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914400"/>
            <a:ext cx="6324600" cy="5678338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609600"/>
            <a:ext cx="3810000" cy="3352800"/>
          </a:xfrm>
        </p:spPr>
        <p:txBody>
          <a:bodyPr/>
          <a:lstStyle/>
          <a:p>
            <a:r>
              <a:rPr lang="en-US" sz="5500" b="1" dirty="0" err="1">
                <a:latin typeface="Rage Italic" pitchFamily="66" charset="0"/>
              </a:rPr>
              <a:t>Amedeo</a:t>
            </a:r>
            <a:r>
              <a:rPr lang="en-US" sz="5500" b="1" dirty="0">
                <a:latin typeface="Rage Italic" pitchFamily="66" charset="0"/>
              </a:rPr>
              <a:t> Modigliani</a:t>
            </a:r>
          </a:p>
        </p:txBody>
      </p:sp>
      <p:pic>
        <p:nvPicPr>
          <p:cNvPr id="62470" name="Picture 6" descr="modigliani-jeanne-hebut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68494"/>
            <a:ext cx="4343400" cy="6637106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0"/>
            <a:ext cx="2133600" cy="2133600"/>
          </a:xfrm>
        </p:spPr>
        <p:txBody>
          <a:bodyPr/>
          <a:lstStyle/>
          <a:p>
            <a:pPr algn="r"/>
            <a:r>
              <a:rPr lang="en-US" dirty="0">
                <a:latin typeface="Rage Italic" pitchFamily="66" charset="0"/>
              </a:rPr>
              <a:t>George Bellows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77000" cy="483816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724400" y="48006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6300" b="1" dirty="0">
                <a:solidFill>
                  <a:srgbClr val="FF0000"/>
                </a:solidFill>
                <a:latin typeface="Showcard Gothic" pitchFamily="82" charset="0"/>
              </a:rPr>
              <a:t>Movement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9159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Directional Movement</a:t>
            </a:r>
            <a:r>
              <a:rPr lang="en-US" sz="1800">
                <a:latin typeface="Arial" charset="0"/>
              </a:rPr>
              <a:t> is a visual flow through the composition. It can be the suggestion of motion in a design as you move from object to object by way of placement and position.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/>
      <p:bldP spid="9221" grpId="0" animBg="1"/>
      <p:bldP spid="92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0"/>
            <a:ext cx="3200400" cy="5410200"/>
          </a:xfrm>
        </p:spPr>
        <p:txBody>
          <a:bodyPr/>
          <a:lstStyle/>
          <a:p>
            <a:r>
              <a:rPr lang="en-US" sz="6600" b="1" dirty="0" err="1">
                <a:latin typeface="Helvetica"/>
                <a:cs typeface="Helvetica"/>
              </a:rPr>
              <a:t>Edvard</a:t>
            </a:r>
            <a:r>
              <a:rPr lang="en-US" sz="6600" b="1" dirty="0">
                <a:latin typeface="Helvetica"/>
                <a:cs typeface="Helvetica"/>
              </a:rPr>
              <a:t> </a:t>
            </a:r>
            <a:r>
              <a:rPr lang="en-US" sz="6600" b="1" dirty="0" smtClean="0">
                <a:latin typeface="Helvetica"/>
                <a:cs typeface="Helvetica"/>
              </a:rPr>
              <a:t>Munch</a:t>
            </a:r>
            <a:r>
              <a:rPr lang="en-US" sz="5500" b="1" dirty="0" smtClean="0">
                <a:latin typeface="Helvetica"/>
                <a:cs typeface="Helvetica"/>
              </a:rPr>
              <a:t/>
            </a:r>
            <a:br>
              <a:rPr lang="en-US" sz="5500" b="1" dirty="0" smtClean="0">
                <a:latin typeface="Helvetica"/>
                <a:cs typeface="Helvetica"/>
              </a:rPr>
            </a:br>
            <a:r>
              <a:rPr lang="en-US" sz="5500" b="1" dirty="0" smtClean="0">
                <a:latin typeface="Helvetica"/>
                <a:cs typeface="Helvetica"/>
              </a:rPr>
              <a:t/>
            </a:r>
            <a:br>
              <a:rPr lang="en-US" sz="5500" b="1" dirty="0" smtClean="0">
                <a:latin typeface="Helvetica"/>
                <a:cs typeface="Helvetica"/>
              </a:rPr>
            </a:br>
            <a:r>
              <a:rPr lang="en-US" sz="5500" b="1" dirty="0" smtClean="0">
                <a:latin typeface="Helvetica"/>
                <a:cs typeface="Helvetica"/>
              </a:rPr>
              <a:t>The Scream</a:t>
            </a:r>
            <a:r>
              <a:rPr lang="en-US" b="1" dirty="0" smtClean="0">
                <a:latin typeface="Helvetica"/>
                <a:cs typeface="Helvetica"/>
              </a:rPr>
              <a:t/>
            </a:r>
            <a:br>
              <a:rPr lang="en-US" b="1" dirty="0" smtClean="0">
                <a:latin typeface="Helvetica"/>
                <a:cs typeface="Helvetica"/>
              </a:rPr>
            </a:b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5373485" cy="68580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133600"/>
          </a:xfrm>
        </p:spPr>
        <p:txBody>
          <a:bodyPr/>
          <a:lstStyle/>
          <a:p>
            <a:r>
              <a:rPr lang="en-US" sz="6300" b="1" dirty="0" err="1">
                <a:latin typeface="Rage Italic" pitchFamily="66" charset="0"/>
              </a:rPr>
              <a:t>Antoni</a:t>
            </a:r>
            <a:r>
              <a:rPr lang="en-US" sz="6300" b="1" dirty="0">
                <a:latin typeface="Rage Italic" pitchFamily="66" charset="0"/>
              </a:rPr>
              <a:t> </a:t>
            </a:r>
            <a:r>
              <a:rPr lang="en-US" sz="6300" b="1" dirty="0" err="1">
                <a:latin typeface="Rage Italic" pitchFamily="66" charset="0"/>
              </a:rPr>
              <a:t>Gaudí</a:t>
            </a:r>
            <a:endParaRPr lang="en-US" sz="6300" b="1" dirty="0">
              <a:latin typeface="Rage Italic" pitchFamily="66" charset="0"/>
            </a:endParaRPr>
          </a:p>
        </p:txBody>
      </p:sp>
      <p:pic>
        <p:nvPicPr>
          <p:cNvPr id="26629" name="Picture 5" descr="Park Guell --  Gaud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7932"/>
            <a:ext cx="4648200" cy="6770068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609600"/>
            <a:ext cx="3505200" cy="2667000"/>
          </a:xfrm>
        </p:spPr>
        <p:txBody>
          <a:bodyPr/>
          <a:lstStyle/>
          <a:p>
            <a:r>
              <a:rPr lang="en-US" sz="6200" b="1" dirty="0">
                <a:latin typeface="Rage Italic" pitchFamily="66" charset="0"/>
              </a:rPr>
              <a:t>Andy Warhol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3574"/>
            <a:ext cx="4724400" cy="6592501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086600" cy="1143000"/>
          </a:xfrm>
        </p:spPr>
        <p:txBody>
          <a:bodyPr/>
          <a:lstStyle/>
          <a:p>
            <a:r>
              <a:rPr lang="en-US" sz="5700" b="1" dirty="0">
                <a:latin typeface="Rage Italic" pitchFamily="66" charset="0"/>
              </a:rPr>
              <a:t>Vincent Van Gogh</a:t>
            </a:r>
          </a:p>
        </p:txBody>
      </p:sp>
      <p:pic>
        <p:nvPicPr>
          <p:cNvPr id="64518" name="Picture 6" descr="van-gogh-vincent-starry-night-790068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447800"/>
            <a:ext cx="7057054" cy="5410200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0"/>
            <a:ext cx="3124200" cy="1828800"/>
          </a:xfrm>
        </p:spPr>
        <p:txBody>
          <a:bodyPr/>
          <a:lstStyle/>
          <a:p>
            <a:r>
              <a:rPr lang="en-US" sz="5000" b="1" dirty="0">
                <a:latin typeface="Rage Italic" pitchFamily="66" charset="0"/>
              </a:rPr>
              <a:t>Piet Mondrian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5486400" cy="5486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562600" y="4038600"/>
            <a:ext cx="358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6500" b="1" dirty="0">
                <a:solidFill>
                  <a:srgbClr val="FF0000"/>
                </a:solidFill>
                <a:latin typeface="Showcard Gothic" pitchFamily="82" charset="0"/>
              </a:rPr>
              <a:t>Rhythm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Rhythm</a:t>
            </a:r>
            <a:r>
              <a:rPr lang="en-US" sz="1800">
                <a:latin typeface="Arial" charset="0"/>
              </a:rPr>
              <a:t> is movement in which some elements </a:t>
            </a:r>
            <a:r>
              <a:rPr lang="en-US" sz="1800" b="1">
                <a:latin typeface="Arial" charset="0"/>
              </a:rPr>
              <a:t>recur</a:t>
            </a:r>
            <a:r>
              <a:rPr lang="en-US" sz="1800">
                <a:latin typeface="Arial" charset="0"/>
              </a:rPr>
              <a:t> regularly.  Like a dance it will have a flow of objects that will seem to be like the beat of music. </a:t>
            </a:r>
            <a:r>
              <a:rPr lang="en-US" sz="1800" b="1">
                <a:latin typeface="Arial" charset="0"/>
              </a:rPr>
              <a:t>Repetition</a:t>
            </a:r>
            <a:r>
              <a:rPr lang="en-US" sz="180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/>
      <p:bldP spid="10245" grpId="0" animBg="1"/>
      <p:bldP spid="102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algn="r"/>
            <a:r>
              <a:rPr lang="en-US" sz="6200" b="1" dirty="0">
                <a:latin typeface="Rage Italic" pitchFamily="66" charset="0"/>
              </a:rPr>
              <a:t>Andy Goldsworthy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7748122" cy="545509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4343400" cy="8382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Cy </a:t>
            </a:r>
            <a:r>
              <a:rPr lang="en-US" b="1" dirty="0" err="1">
                <a:latin typeface="Rage Italic" pitchFamily="66" charset="0"/>
              </a:rPr>
              <a:t>Twombly</a:t>
            </a:r>
            <a:endParaRPr lang="en-US" b="1" dirty="0">
              <a:latin typeface="Rage Italic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8153400" cy="557149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5562600" cy="1143000"/>
          </a:xfrm>
        </p:spPr>
        <p:txBody>
          <a:bodyPr/>
          <a:lstStyle/>
          <a:p>
            <a:pPr algn="r"/>
            <a:r>
              <a:rPr lang="en-US" sz="5500" b="1" dirty="0">
                <a:latin typeface="Rage Italic" pitchFamily="66" charset="0"/>
              </a:rPr>
              <a:t>Jasper Johns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229600" cy="55561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343400"/>
          </a:xfrm>
        </p:spPr>
        <p:txBody>
          <a:bodyPr/>
          <a:lstStyle/>
          <a:p>
            <a:pPr algn="r"/>
            <a:r>
              <a:rPr lang="en-US" sz="9200" b="1" dirty="0">
                <a:latin typeface="Showcard Gothic" pitchFamily="82" charset="0"/>
              </a:rPr>
              <a:t>You Decide…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j_mah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641"/>
            <a:ext cx="4419599" cy="677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5" y="533400"/>
            <a:ext cx="901529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508"/>
            <a:ext cx="8517074" cy="684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3505200"/>
          </a:xfrm>
        </p:spPr>
        <p:txBody>
          <a:bodyPr/>
          <a:lstStyle/>
          <a:p>
            <a:r>
              <a:rPr lang="en-US" sz="5100" b="1" dirty="0">
                <a:latin typeface="Rage Italic" pitchFamily="66" charset="0"/>
              </a:rPr>
              <a:t>Gee’s Bend Quilts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4522"/>
            <a:ext cx="5029200" cy="636347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75824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5236507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2400"/>
            <a:ext cx="918262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441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748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378"/>
            <a:ext cx="8162296" cy="635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hininfan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7542"/>
            <a:ext cx="4724400" cy="683045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09956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685800"/>
            <a:ext cx="3429000" cy="40386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Ancient Greek Geometric Period Vase</a:t>
            </a:r>
          </a:p>
        </p:txBody>
      </p:sp>
      <p:pic>
        <p:nvPicPr>
          <p:cNvPr id="45061" name="Picture 5" descr="geometr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304"/>
            <a:ext cx="4876800" cy="6842696"/>
          </a:xfrm>
          <a:noFill/>
          <a:ln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1447800"/>
            <a:ext cx="3352800" cy="11430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Kurt </a:t>
            </a:r>
            <a:r>
              <a:rPr lang="en-US" b="1" dirty="0" err="1">
                <a:latin typeface="Rage Italic" pitchFamily="66" charset="0"/>
              </a:rPr>
              <a:t>Schwitters</a:t>
            </a:r>
            <a:endParaRPr lang="en-US" b="1" dirty="0">
              <a:latin typeface="Rage Italic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8" y="91659"/>
            <a:ext cx="4208582" cy="547094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43000" y="457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7400" b="1" dirty="0">
                <a:solidFill>
                  <a:srgbClr val="FF0000"/>
                </a:solidFill>
                <a:latin typeface="Showcard Gothic" pitchFamily="82" charset="0"/>
              </a:rPr>
              <a:t>Variety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5715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534400" cy="9159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Variety occurs when an artist creates something that looks different from the rest of the artwork. An artist may use variety to make you look at a certain part or make the artwork more interesting.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/>
      <p:bldP spid="4101" grpId="0" animBg="1"/>
      <p:bldP spid="41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609600"/>
            <a:ext cx="2362200" cy="22860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Joseph Cornell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1"/>
            <a:ext cx="6510374" cy="64008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James </a:t>
            </a:r>
            <a:r>
              <a:rPr lang="en-US" b="1" dirty="0" err="1">
                <a:latin typeface="Rage Italic" pitchFamily="66" charset="0"/>
              </a:rPr>
              <a:t>Rosenquist</a:t>
            </a:r>
            <a:endParaRPr lang="en-US" b="1" dirty="0">
              <a:latin typeface="Rage Italic" pitchFamily="6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2999"/>
            <a:ext cx="6484038" cy="571500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b="1" dirty="0">
                <a:latin typeface="Rage Italic" pitchFamily="66" charset="0"/>
              </a:rPr>
              <a:t>Robert Rauschenberg</a:t>
            </a:r>
          </a:p>
        </p:txBody>
      </p:sp>
      <p:pic>
        <p:nvPicPr>
          <p:cNvPr id="51206" name="Picture 6" descr="Rauschenberg_Monogra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990600"/>
            <a:ext cx="6705600" cy="5632183"/>
          </a:xfrm>
          <a:noFill/>
          <a:ln w="57150" cmpd="thickThin">
            <a:solidFill>
              <a:srgbClr val="000000"/>
            </a:solidFill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age Italic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age Italic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391</Words>
  <Application>Microsoft Office PowerPoint</Application>
  <PresentationFormat>On-screen Show (4:3)</PresentationFormat>
  <Paragraphs>109</Paragraphs>
  <Slides>47</Slides>
  <Notes>46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THE PRINCIPLES OF ART</vt:lpstr>
      <vt:lpstr>Gustav Klimt  </vt:lpstr>
      <vt:lpstr>Andy Warhol</vt:lpstr>
      <vt:lpstr>Gee’s Bend Quilts</vt:lpstr>
      <vt:lpstr>Ancient Greek Geometric Period Vase</vt:lpstr>
      <vt:lpstr>Kurt Schwitters</vt:lpstr>
      <vt:lpstr>Joseph Cornell</vt:lpstr>
      <vt:lpstr>James Rosenquist</vt:lpstr>
      <vt:lpstr>Robert Rauschenberg</vt:lpstr>
      <vt:lpstr>Jacob Lawrence</vt:lpstr>
      <vt:lpstr>Egyptian Hieroglyphics</vt:lpstr>
      <vt:lpstr>Paul Klee</vt:lpstr>
      <vt:lpstr>Louise Nevelson</vt:lpstr>
      <vt:lpstr>Georgia O’Keeffe</vt:lpstr>
      <vt:lpstr>Frida Kahlo</vt:lpstr>
      <vt:lpstr>Mark Rothko</vt:lpstr>
      <vt:lpstr>James Whistler</vt:lpstr>
      <vt:lpstr>Rose Window at Notre Dame</vt:lpstr>
      <vt:lpstr>Andrew Wyeth</vt:lpstr>
      <vt:lpstr>Francesco Goya</vt:lpstr>
      <vt:lpstr>Commemorative Bronze,  Kingdom of Benin</vt:lpstr>
      <vt:lpstr>Hokusai</vt:lpstr>
      <vt:lpstr>Tom Otterness</vt:lpstr>
      <vt:lpstr>Claes Oldenburg</vt:lpstr>
      <vt:lpstr>Fernando Botero</vt:lpstr>
      <vt:lpstr>Amedeo Modigliani</vt:lpstr>
      <vt:lpstr>George Bellows</vt:lpstr>
      <vt:lpstr>Edvard Munch  The Scream </vt:lpstr>
      <vt:lpstr>Antoni Gaudí</vt:lpstr>
      <vt:lpstr>Vincent Van Gogh</vt:lpstr>
      <vt:lpstr>Piet Mondrian</vt:lpstr>
      <vt:lpstr>Andy Goldsworthy</vt:lpstr>
      <vt:lpstr>Cy Twombly</vt:lpstr>
      <vt:lpstr>Jasper Johns</vt:lpstr>
      <vt:lpstr>You Decide…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idlewood elementary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Principles of Art</dc:title>
  <dc:creator>meredith barna</dc:creator>
  <cp:lastModifiedBy>Michael Maholland</cp:lastModifiedBy>
  <cp:revision>15</cp:revision>
  <dcterms:created xsi:type="dcterms:W3CDTF">2013-10-03T04:56:44Z</dcterms:created>
  <dcterms:modified xsi:type="dcterms:W3CDTF">2013-10-03T06:06:08Z</dcterms:modified>
</cp:coreProperties>
</file>